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gif" ContentType="image/gif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sldIdLst>
    <p:sldId id="256" r:id="rId2"/>
    <p:sldId id="278" r:id="rId3"/>
    <p:sldId id="277" r:id="rId4"/>
    <p:sldId id="276" r:id="rId5"/>
    <p:sldId id="279" r:id="rId6"/>
    <p:sldId id="280" r:id="rId7"/>
    <p:sldId id="281" r:id="rId8"/>
    <p:sldId id="282" r:id="rId9"/>
    <p:sldId id="273" r:id="rId10"/>
    <p:sldId id="263" r:id="rId11"/>
    <p:sldId id="264" r:id="rId12"/>
    <p:sldId id="271" r:id="rId13"/>
    <p:sldId id="261" r:id="rId14"/>
    <p:sldId id="262" r:id="rId15"/>
    <p:sldId id="260" r:id="rId16"/>
    <p:sldId id="268" r:id="rId17"/>
    <p:sldId id="272" r:id="rId18"/>
    <p:sldId id="275" r:id="rId19"/>
    <p:sldId id="274" r:id="rId20"/>
    <p:sldId id="265" r:id="rId21"/>
    <p:sldId id="266" r:id="rId22"/>
    <p:sldId id="26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18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eg>
</file>

<file path=ppt/media/image2.gif>
</file>

<file path=ppt/media/image3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514B86-D4F3-3D43-8D82-266D0532B22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017770-4C48-AB4F-B2B6-60BAB6F04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155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-&gt; rerun -&gt; and pray to Dr. Thomas that the problem is fixed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17770-4C48-AB4F-B2B6-60BAB6F04A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644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17770-4C48-AB4F-B2B6-60BAB6F04A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23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Dilution </a:t>
            </a:r>
            <a:r>
              <a:rPr lang="en-US" dirty="0" err="1" smtClean="0"/>
              <a:t>sersies</a:t>
            </a:r>
            <a:r>
              <a:rPr lang="en-US" dirty="0" smtClean="0"/>
              <a:t> of Mock</a:t>
            </a:r>
            <a:r>
              <a:rPr lang="en-US" baseline="0" dirty="0" smtClean="0"/>
              <a:t> community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17770-4C48-AB4F-B2B6-60BAB6F04A8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987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Diltuion</a:t>
            </a:r>
            <a:r>
              <a:rPr lang="en-US" dirty="0" smtClean="0"/>
              <a:t> Series</a:t>
            </a:r>
            <a:r>
              <a:rPr lang="en-US" baseline="0" dirty="0" smtClean="0"/>
              <a:t> blocking </a:t>
            </a:r>
            <a:r>
              <a:rPr lang="en-US" baseline="0" smtClean="0"/>
              <a:t>oligos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17770-4C48-AB4F-B2B6-60BAB6F04A8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87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Human</a:t>
            </a:r>
            <a:r>
              <a:rPr lang="en-US" baseline="0" dirty="0" smtClean="0"/>
              <a:t> tissues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017770-4C48-AB4F-B2B6-60BAB6F04A8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474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5440" y="2942602"/>
            <a:ext cx="7147931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72652" y="2944634"/>
            <a:ext cx="1190348" cy="2459736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712714" y="3136658"/>
            <a:ext cx="910224" cy="2075688"/>
          </a:xfrm>
          <a:prstGeom prst="rect">
            <a:avLst/>
          </a:prstGeom>
          <a:solidFill>
            <a:schemeClr val="accent3">
              <a:alpha val="70000"/>
            </a:schemeClr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5483" y="3055621"/>
            <a:ext cx="6947845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86826" y="4625268"/>
            <a:ext cx="762000" cy="457200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822" y="4559276"/>
            <a:ext cx="6755166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8971" y="3139440"/>
            <a:ext cx="6760868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805" y="4648200"/>
            <a:ext cx="6553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spc="3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705" y="3227033"/>
            <a:ext cx="6629400" cy="1219201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61702" y="228600"/>
            <a:ext cx="1859280" cy="6122634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5225" y="351409"/>
            <a:ext cx="1672235" cy="587701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48577" y="395427"/>
            <a:ext cx="1485531" cy="57889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0999"/>
            <a:ext cx="6172200" cy="5791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1976" y="2946400"/>
            <a:ext cx="8265160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656" y="3048000"/>
            <a:ext cx="8033800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3200399"/>
            <a:ext cx="7696200" cy="1295401"/>
          </a:xfrm>
        </p:spPr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000" kern="1200" cap="all" baseline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5496" y="4541520"/>
            <a:ext cx="7818120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4607510"/>
            <a:ext cx="7696200" cy="523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5757" y="3124200"/>
            <a:ext cx="7817599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128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722438"/>
            <a:ext cx="4040188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128" y="2438400"/>
            <a:ext cx="4040188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ounded Rectangle 10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ounded Rectangle 11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685800"/>
            <a:ext cx="4572000" cy="52578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0034" y="1505712"/>
            <a:ext cx="2716566" cy="3523488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6690" y="1642472"/>
            <a:ext cx="2483254" cy="3234328"/>
          </a:xfrm>
          <a:prstGeom prst="rect">
            <a:avLst/>
          </a:prstGeom>
          <a:solidFill>
            <a:srgbClr val="FFFFFF"/>
          </a:solidFill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000" y="2971800"/>
            <a:ext cx="2298634" cy="17526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00" y="1734312"/>
            <a:ext cx="2298634" cy="1191620"/>
          </a:xfrm>
        </p:spPr>
        <p:txBody>
          <a:bodyPr anchor="b">
            <a:normAutofit/>
          </a:bodyPr>
          <a:lstStyle>
            <a:lvl1pPr algn="l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621437"/>
            <a:ext cx="7772400" cy="4331564"/>
          </a:xfrm>
          <a:solidFill>
            <a:schemeClr val="bg2"/>
          </a:solidFill>
          <a:ln>
            <a:noFill/>
          </a:ln>
          <a:effectLst>
            <a:softEdge rad="127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85800" y="4953000"/>
            <a:ext cx="7772400" cy="13716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1999" y="5029200"/>
            <a:ext cx="7600765" cy="1202924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14400" y="5638800"/>
            <a:ext cx="7328514" cy="451696"/>
          </a:xfrm>
          <a:prstGeom prst="rect">
            <a:avLst/>
          </a:prstGeom>
          <a:solidFill>
            <a:schemeClr val="accent1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5589" y="5074920"/>
            <a:ext cx="7946136" cy="1097280"/>
          </a:xfrm>
          <a:prstGeom prst="rect">
            <a:avLst/>
          </a:prstGeom>
          <a:noFill/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289" y="5656556"/>
            <a:ext cx="7244736" cy="401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05400"/>
            <a:ext cx="7328514" cy="523043"/>
          </a:xfrm>
        </p:spPr>
        <p:txBody>
          <a:bodyPr anchor="ctr" anchorCtr="0"/>
          <a:lstStyle>
            <a:lvl1pPr algn="ctr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ounded Rectangle 6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45370CB2-D08D-0D48-9BE4-C8C8BCF91167}" type="datetimeFigureOut">
              <a:rPr lang="en-US" smtClean="0"/>
              <a:t>24.01.20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68F0171-5AC7-6D4B-A6D6-C653FBF3142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4320" y="278166"/>
            <a:ext cx="8595360" cy="132588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2863" y="372862"/>
            <a:ext cx="8380520" cy="111858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5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7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Ron Huebler Production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Ron’s Pathogen Meeting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861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16S/18S Capture data and shotgun data for a series of samples from Leipzig</a:t>
            </a:r>
          </a:p>
          <a:p>
            <a:r>
              <a:rPr lang="en-US" sz="2400" dirty="0" smtClean="0"/>
              <a:t>human tissues spiked with a bacterial mock community</a:t>
            </a:r>
          </a:p>
          <a:p>
            <a:r>
              <a:rPr lang="en-US" sz="2400" dirty="0" smtClean="0"/>
              <a:t>dissolution series for the mock community and blocking </a:t>
            </a:r>
            <a:r>
              <a:rPr lang="en-US" sz="2400" dirty="0" err="1" smtClean="0"/>
              <a:t>oligos</a:t>
            </a:r>
            <a:endParaRPr lang="en-US" sz="2400" dirty="0" smtClean="0"/>
          </a:p>
          <a:p>
            <a:r>
              <a:rPr lang="en-US" sz="2400" dirty="0" smtClean="0"/>
              <a:t>calculated the fraction of reads summarized under Bacteria for shotgun and capture data</a:t>
            </a:r>
          </a:p>
          <a:p>
            <a:r>
              <a:rPr lang="en-US" sz="2400" dirty="0" smtClean="0"/>
              <a:t>Than calculate target efficiency by dividing </a:t>
            </a:r>
            <a:r>
              <a:rPr lang="en-US" sz="2400" dirty="0" err="1" smtClean="0"/>
              <a:t>FractionCap</a:t>
            </a:r>
            <a:r>
              <a:rPr lang="en-US" sz="2400" dirty="0" smtClean="0"/>
              <a:t> by </a:t>
            </a:r>
            <a:r>
              <a:rPr lang="en-US" sz="2400" dirty="0" err="1" smtClean="0"/>
              <a:t>FractionSG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35571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Mock Community 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400344"/>
              </p:ext>
            </p:extLst>
          </p:nvPr>
        </p:nvGraphicFramePr>
        <p:xfrm>
          <a:off x="457200" y="1583568"/>
          <a:ext cx="8229600" cy="43380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/>
                <a:gridCol w="4114800"/>
              </a:tblGrid>
              <a:tr h="62965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Acinetobacter</a:t>
                      </a:r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baumannii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Listeria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monocytogenes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Actinomyces odontolyticus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Neisseria meningitidis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Bacillus cereus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Propionibacterium acnes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Bacteroides vulgatus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Pseudomonas aeruginosa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Clostridium beijerinckii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Rhodobacter sphaeroides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Deinococcus radiodurans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Staphylococcus aureus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Enterococcus faecalis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Staphylococcus epidermidis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Escherichia coli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Streptococcus agalactiae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Helicobacter pylori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Streptococcus mutans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Lactobacillus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gasseri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Streptococcus </a:t>
                      </a:r>
                      <a:r>
                        <a:rPr lang="en-US" sz="13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pneumoniae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9145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Capture and Shotgun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0643038"/>
              </p:ext>
            </p:extLst>
          </p:nvPr>
        </p:nvGraphicFramePr>
        <p:xfrm>
          <a:off x="457200" y="1752600"/>
          <a:ext cx="822960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1"/>
                <a:gridCol w="2743201"/>
                <a:gridCol w="2743201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91439" marR="91439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Capture</a:t>
                      </a:r>
                      <a:endParaRPr lang="en-US" dirty="0"/>
                    </a:p>
                  </a:txBody>
                  <a:tcPr marL="91439" marR="91439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Shotgun</a:t>
                      </a:r>
                      <a:endParaRPr lang="en-US" dirty="0"/>
                    </a:p>
                  </a:txBody>
                  <a:tcPr marL="91439" marR="91439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Fraction 16S Bacteria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s-IS" sz="20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0.77</a:t>
                      </a:r>
                      <a:endParaRPr lang="en-US" sz="20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0.05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Fraction 16S Vertebrata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s-IS" sz="20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0.05</a:t>
                      </a:r>
                      <a:endParaRPr lang="en-US" sz="20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0.75</a:t>
                      </a:r>
                    </a:p>
                  </a:txBody>
                  <a:tcPr marL="68580" marR="68580" marT="0" marB="0"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Fraction 16S Eukaryotes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is-IS" sz="2000" dirty="0" smtClean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0.09</a:t>
                      </a:r>
                      <a:endParaRPr lang="en-US" sz="2000" dirty="0">
                        <a:effectLst/>
                        <a:latin typeface="Cambria"/>
                        <a:ea typeface="ＭＳ 明朝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Cambria"/>
                          <a:ea typeface="ＭＳ 明朝"/>
                          <a:cs typeface="Times New Roman"/>
                        </a:rPr>
                        <a:t>0.76</a:t>
                      </a: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920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fficancy_Disolution_series_n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73" y="312616"/>
            <a:ext cx="6388100" cy="638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48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fficancy_Blocking_oligos_series_n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746" y="469900"/>
            <a:ext cx="6388100" cy="638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565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fficancy_Blocking_human_series_n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88" y="469900"/>
            <a:ext cx="6388100" cy="638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057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3512058"/>
              </p:ext>
            </p:extLst>
          </p:nvPr>
        </p:nvGraphicFramePr>
        <p:xfrm>
          <a:off x="1724526" y="171450"/>
          <a:ext cx="5552574" cy="668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Document" r:id="rId3" imgW="5410200" imgH="6515100" progId="Word.Document.12">
                  <p:embed/>
                </p:oleObj>
              </mc:Choice>
              <mc:Fallback>
                <p:oleObj name="Document" r:id="rId3" imgW="5410200" imgH="6515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4526" y="171450"/>
                        <a:ext cx="5552574" cy="668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265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Correlation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7061274"/>
              </p:ext>
            </p:extLst>
          </p:nvPr>
        </p:nvGraphicFramePr>
        <p:xfrm>
          <a:off x="895350" y="1360488"/>
          <a:ext cx="7124700" cy="5405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Document" r:id="rId3" imgW="5422900" imgH="4114800" progId="Word.Document.12">
                  <p:embed/>
                </p:oleObj>
              </mc:Choice>
              <mc:Fallback>
                <p:oleObj name="Document" r:id="rId3" imgW="5422900" imgH="4114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95350" y="1360488"/>
                        <a:ext cx="7124700" cy="5405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0391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twilight Zone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AT.Mock.1.50.2</a:t>
            </a:r>
            <a:r>
              <a:rPr lang="en-US" sz="2800" dirty="0"/>
              <a:t> </a:t>
            </a:r>
            <a:r>
              <a:rPr lang="en-US" sz="2800" dirty="0" smtClean="0"/>
              <a:t>only had a few thousand reads for capture and shotgun</a:t>
            </a:r>
          </a:p>
          <a:p>
            <a:r>
              <a:rPr lang="en-US" sz="2800" dirty="0"/>
              <a:t>patient.2.AT</a:t>
            </a:r>
            <a:r>
              <a:rPr lang="en-US" sz="2800" dirty="0"/>
              <a:t> </a:t>
            </a:r>
            <a:r>
              <a:rPr lang="en-US" sz="2800" dirty="0" smtClean="0"/>
              <a:t>failed for shotgun sequencing</a:t>
            </a:r>
          </a:p>
          <a:p>
            <a:r>
              <a:rPr lang="en-US" sz="2800" dirty="0" smtClean="0"/>
              <a:t>According to Kay no excess of unknown adapters observed for the shotgun run</a:t>
            </a:r>
          </a:p>
          <a:p>
            <a:r>
              <a:rPr lang="en-US" sz="2800" dirty="0" smtClean="0"/>
              <a:t>But there were issues with adapters(he had to use the reverse complement)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43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Writing current results down</a:t>
            </a:r>
          </a:p>
          <a:p>
            <a:r>
              <a:rPr lang="en-US" dirty="0" smtClean="0"/>
              <a:t>Correlation between original concentrations and number of assigned reads is very small</a:t>
            </a:r>
          </a:p>
          <a:p>
            <a:r>
              <a:rPr lang="en-US" dirty="0" smtClean="0"/>
              <a:t>Probably needs a better solution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8278" y="0"/>
            <a:ext cx="2842424" cy="277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769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actually Do?</a:t>
            </a:r>
            <a:endParaRPr lang="en-US" dirty="0"/>
          </a:p>
        </p:txBody>
      </p:sp>
      <p:pic>
        <p:nvPicPr>
          <p:cNvPr id="7" name="Content Placeholder 6" descr="rich_evans_alcohol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1" b="2761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02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fficancy_Disolution_seri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631" y="469900"/>
            <a:ext cx="6388100" cy="638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304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fficancy_Blocking_oligos_seri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197" y="469900"/>
            <a:ext cx="6388100" cy="638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6626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fficancy_Blocking_human_seri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077" y="273364"/>
            <a:ext cx="6388100" cy="638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57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conda</a:t>
            </a:r>
            <a:r>
              <a:rPr lang="en-US" dirty="0" smtClean="0"/>
              <a:t> package broke due to a dependency changing</a:t>
            </a:r>
            <a:r>
              <a:rPr lang="mr-IN" dirty="0" smtClean="0"/>
              <a:t>…</a:t>
            </a:r>
            <a:r>
              <a:rPr lang="en-US" dirty="0" smtClean="0"/>
              <a:t>. Have to fix that somehow</a:t>
            </a:r>
          </a:p>
          <a:p>
            <a:r>
              <a:rPr lang="en-US" dirty="0" smtClean="0"/>
              <a:t>Apparently many packages were affected, basically a repository changed, breaking pretty much half of </a:t>
            </a:r>
            <a:r>
              <a:rPr lang="en-US" dirty="0" err="1" smtClean="0"/>
              <a:t>conda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373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 Pipeline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Pretty much just testing all functions and writing</a:t>
            </a:r>
            <a:r>
              <a:rPr lang="mr-IN" dirty="0" smtClean="0"/>
              <a:t>…</a:t>
            </a:r>
            <a:r>
              <a:rPr lang="en-US" dirty="0" smtClean="0"/>
              <a:t>.</a:t>
            </a:r>
          </a:p>
          <a:p>
            <a:r>
              <a:rPr lang="en-US" dirty="0" smtClean="0"/>
              <a:t>When downloading from NCBI after a while I got following message</a:t>
            </a:r>
          </a:p>
          <a:p>
            <a:r>
              <a:rPr lang="en-US" dirty="0" smtClean="0"/>
              <a:t>I got following error message: </a:t>
            </a:r>
            <a:r>
              <a:rPr lang="en-US" b="1" dirty="0" err="1"/>
              <a:t>org.apache.commons.net.ftp.FTPConnectionClosedException</a:t>
            </a:r>
            <a:r>
              <a:rPr lang="en-US" b="1" dirty="0"/>
              <a:t>: FTP response 421 received.  Server closed connection</a:t>
            </a:r>
            <a:r>
              <a:rPr lang="en-US" dirty="0" smtClean="0"/>
              <a:t>.</a:t>
            </a:r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r>
              <a:rPr lang="en-US" dirty="0" smtClean="0"/>
              <a:t>Identify problem -&gt; </a:t>
            </a:r>
            <a:r>
              <a:rPr lang="en-US" dirty="0"/>
              <a:t>t</a:t>
            </a:r>
            <a:r>
              <a:rPr lang="en-US" dirty="0" smtClean="0"/>
              <a:t>ry a </a:t>
            </a:r>
            <a:r>
              <a:rPr lang="en-US" dirty="0" err="1" smtClean="0"/>
              <a:t>bugfix</a:t>
            </a:r>
            <a:r>
              <a:rPr lang="en-US" dirty="0" smtClean="0"/>
              <a:t> -&gt; rerun -&gt; pray to Dr. Thomas that the fix works</a:t>
            </a:r>
          </a:p>
          <a:p>
            <a:endParaRPr lang="en-US" dirty="0" smtClean="0"/>
          </a:p>
          <a:p>
            <a:pPr marL="11430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646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Did it look like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</a:t>
            </a:r>
            <a:r>
              <a:rPr lang="en-US" dirty="0" smtClean="0"/>
              <a:t>ry(</a:t>
            </a:r>
            <a:r>
              <a:rPr lang="en-US" dirty="0" err="1" smtClean="0"/>
              <a:t>BufferedReader</a:t>
            </a:r>
            <a:r>
              <a:rPr lang="en-US" dirty="0" smtClean="0"/>
              <a:t> reader = new </a:t>
            </a:r>
            <a:r>
              <a:rPr lang="en-US" dirty="0" err="1" smtClean="0"/>
              <a:t>BufferedReader</a:t>
            </a:r>
            <a:r>
              <a:rPr lang="en-US" dirty="0" smtClean="0"/>
              <a:t>(</a:t>
            </a:r>
            <a:r>
              <a:rPr lang="en-US" dirty="0"/>
              <a:t>new </a:t>
            </a:r>
            <a:r>
              <a:rPr lang="en-US" dirty="0" err="1" smtClean="0"/>
              <a:t>InputStreamReader</a:t>
            </a:r>
            <a:r>
              <a:rPr lang="en-US" dirty="0" smtClean="0"/>
              <a:t>(</a:t>
            </a:r>
            <a:r>
              <a:rPr lang="en-US" dirty="0" err="1"/>
              <a:t>client.retrieveFileStream</a:t>
            </a:r>
            <a:r>
              <a:rPr lang="en-US" dirty="0" smtClean="0"/>
              <a:t>)) {</a:t>
            </a:r>
          </a:p>
          <a:p>
            <a:pPr marL="114300" indent="0">
              <a:buNone/>
            </a:pPr>
            <a:r>
              <a:rPr lang="en-US" dirty="0" smtClean="0"/>
              <a:t>// Do something clever with my code</a:t>
            </a:r>
          </a:p>
          <a:p>
            <a:pPr marL="114300" indent="0">
              <a:buNone/>
            </a:pPr>
            <a:r>
              <a:rPr lang="en-US" dirty="0" err="1" smtClean="0"/>
              <a:t>reader.close</a:t>
            </a:r>
            <a:r>
              <a:rPr lang="en-US" dirty="0" smtClean="0"/>
              <a:t>;</a:t>
            </a:r>
          </a:p>
          <a:p>
            <a:pPr marL="114300" indent="0">
              <a:buNone/>
            </a:pPr>
            <a:r>
              <a:rPr lang="en-US" dirty="0" smtClean="0"/>
              <a:t>} catch (</a:t>
            </a:r>
            <a:r>
              <a:rPr lang="en-US" dirty="0" err="1" smtClean="0"/>
              <a:t>IOException</a:t>
            </a:r>
            <a:r>
              <a:rPr lang="en-US" dirty="0" smtClean="0"/>
              <a:t> </a:t>
            </a:r>
            <a:r>
              <a:rPr lang="en-US" dirty="0" err="1" smtClean="0"/>
              <a:t>io</a:t>
            </a:r>
            <a:r>
              <a:rPr lang="en-US" dirty="0" smtClean="0"/>
              <a:t>){</a:t>
            </a:r>
          </a:p>
          <a:p>
            <a:pPr marL="114300" indent="0">
              <a:buNone/>
            </a:pPr>
            <a:r>
              <a:rPr lang="en-US" dirty="0" err="1" smtClean="0"/>
              <a:t>Io.print</a:t>
            </a:r>
            <a:endParaRPr lang="en-US" dirty="0"/>
          </a:p>
          <a:p>
            <a:pPr marL="11430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732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was the fix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US" dirty="0"/>
              <a:t>try{</a:t>
            </a:r>
          </a:p>
          <a:p>
            <a:pPr marL="411480" lvl="1" indent="0">
              <a:buNone/>
            </a:pPr>
            <a:r>
              <a:rPr lang="en-US" dirty="0" err="1" smtClean="0"/>
              <a:t>InputStream</a:t>
            </a:r>
            <a:r>
              <a:rPr lang="en-US" dirty="0" smtClean="0"/>
              <a:t> </a:t>
            </a:r>
            <a:r>
              <a:rPr lang="en-US" dirty="0"/>
              <a:t>is =</a:t>
            </a:r>
            <a:r>
              <a:rPr lang="en-US" dirty="0" err="1"/>
              <a:t>client.retrieveFileStream</a:t>
            </a:r>
            <a:r>
              <a:rPr lang="en-US" dirty="0"/>
              <a:t>(</a:t>
            </a:r>
            <a:r>
              <a:rPr lang="en-US" dirty="0" err="1"/>
              <a:t>fileName</a:t>
            </a:r>
            <a:r>
              <a:rPr lang="en-US" dirty="0"/>
              <a:t>);</a:t>
            </a:r>
          </a:p>
          <a:p>
            <a:pPr marL="411480" lvl="1" indent="0">
              <a:buNone/>
            </a:pPr>
            <a:r>
              <a:rPr lang="en-US" dirty="0" err="1" smtClean="0"/>
              <a:t>InputStreamReader</a:t>
            </a:r>
            <a:r>
              <a:rPr lang="en-US" dirty="0" smtClean="0"/>
              <a:t> </a:t>
            </a:r>
            <a:r>
              <a:rPr lang="en-US" dirty="0"/>
              <a:t>in = new </a:t>
            </a:r>
            <a:r>
              <a:rPr lang="en-US" dirty="0" err="1"/>
              <a:t>InputStreamReader</a:t>
            </a:r>
            <a:r>
              <a:rPr lang="en-US" dirty="0"/>
              <a:t>(is);</a:t>
            </a:r>
          </a:p>
          <a:p>
            <a:pPr marL="411480" lvl="1" indent="0">
              <a:buNone/>
            </a:pPr>
            <a:r>
              <a:rPr lang="en-US" dirty="0" err="1" smtClean="0"/>
              <a:t>BufferedReader</a:t>
            </a:r>
            <a:r>
              <a:rPr lang="en-US" dirty="0" smtClean="0"/>
              <a:t> </a:t>
            </a:r>
            <a:r>
              <a:rPr lang="en-US" dirty="0"/>
              <a:t>reader = new </a:t>
            </a:r>
            <a:r>
              <a:rPr lang="en-US" dirty="0" err="1"/>
              <a:t>BufferedReader</a:t>
            </a:r>
            <a:r>
              <a:rPr lang="en-US" dirty="0"/>
              <a:t>(in)</a:t>
            </a:r>
            <a:r>
              <a:rPr lang="en-US" dirty="0" smtClean="0"/>
              <a:t>;</a:t>
            </a:r>
          </a:p>
          <a:p>
            <a:pPr marL="411480" lvl="1" indent="0">
              <a:buNone/>
            </a:pPr>
            <a:r>
              <a:rPr lang="en-US" dirty="0" smtClean="0"/>
              <a:t>// Still do Something clever</a:t>
            </a:r>
          </a:p>
          <a:p>
            <a:pPr marL="411480" lvl="1" indent="0">
              <a:buNone/>
            </a:pPr>
            <a:r>
              <a:rPr lang="en-US" dirty="0" err="1"/>
              <a:t>i</a:t>
            </a:r>
            <a:r>
              <a:rPr lang="en-US" dirty="0" err="1" smtClean="0"/>
              <a:t>s.close</a:t>
            </a:r>
            <a:endParaRPr lang="en-US" dirty="0" smtClean="0"/>
          </a:p>
          <a:p>
            <a:pPr marL="411480" lvl="1" indent="0">
              <a:buNone/>
            </a:pPr>
            <a:r>
              <a:rPr lang="en-US" dirty="0" err="1"/>
              <a:t>i</a:t>
            </a:r>
            <a:r>
              <a:rPr lang="en-US" dirty="0" err="1" smtClean="0"/>
              <a:t>n.close</a:t>
            </a:r>
            <a:endParaRPr lang="en-US" dirty="0" smtClean="0"/>
          </a:p>
          <a:p>
            <a:pPr marL="411480" lvl="1" indent="0">
              <a:buNone/>
            </a:pPr>
            <a:r>
              <a:rPr lang="en-US" dirty="0" err="1"/>
              <a:t>r</a:t>
            </a:r>
            <a:r>
              <a:rPr lang="en-US" dirty="0" err="1" smtClean="0"/>
              <a:t>eader.close</a:t>
            </a:r>
            <a:endParaRPr lang="en-US" dirty="0"/>
          </a:p>
          <a:p>
            <a:pPr marL="114300" indent="0">
              <a:buNone/>
            </a:pPr>
            <a:r>
              <a:rPr lang="en-US" dirty="0" smtClean="0"/>
              <a:t>}catch(</a:t>
            </a:r>
            <a:r>
              <a:rPr lang="en-US" dirty="0" err="1" smtClean="0"/>
              <a:t>ServerInterrupted</a:t>
            </a:r>
            <a:r>
              <a:rPr lang="en-US" dirty="0" smtClean="0"/>
              <a:t> Exception){</a:t>
            </a:r>
          </a:p>
          <a:p>
            <a:pPr marL="114300" indent="0">
              <a:buNone/>
            </a:pPr>
            <a:r>
              <a:rPr lang="en-US" dirty="0" smtClean="0"/>
              <a:t>Restart FTP client</a:t>
            </a:r>
          </a:p>
          <a:p>
            <a:pPr marL="114300" indent="0">
              <a:buNone/>
            </a:pPr>
            <a:r>
              <a:rPr lang="en-US" dirty="0" smtClean="0"/>
              <a:t>Print (how often was client restarted)</a:t>
            </a:r>
            <a:endParaRPr lang="en-US" dirty="0"/>
          </a:p>
          <a:p>
            <a:pPr marL="114300" indent="0">
              <a:buNone/>
            </a:pPr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983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was 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stack input stream like Russian Doll</a:t>
            </a:r>
          </a:p>
          <a:p>
            <a:r>
              <a:rPr lang="en-US" dirty="0" smtClean="0"/>
              <a:t>The close function SHOULD close all streams that go into a stream-&gt; But apparently it doesn’t</a:t>
            </a:r>
          </a:p>
          <a:p>
            <a:r>
              <a:rPr lang="en-US" dirty="0" smtClean="0"/>
              <a:t>Therefore we hit the maximum number of connections NCBI allows and the server blocked the IP Address for a while</a:t>
            </a:r>
          </a:p>
        </p:txBody>
      </p:sp>
    </p:spTree>
    <p:extLst>
      <p:ext uri="{BB962C8B-B14F-4D97-AF65-F5344CB8AC3E}">
        <p14:creationId xmlns:p14="http://schemas.microsoft.com/office/powerpoint/2010/main" val="976441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16S Capture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82" y="1767105"/>
            <a:ext cx="3393930" cy="33939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58412" y="3736364"/>
            <a:ext cx="355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 your 16S/18S Capture array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675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capture array is based on 2016 SILVA database</a:t>
            </a:r>
          </a:p>
          <a:p>
            <a:r>
              <a:rPr lang="en-US" dirty="0" smtClean="0"/>
              <a:t>598.470 </a:t>
            </a:r>
            <a:r>
              <a:rPr lang="en-US" dirty="0"/>
              <a:t>taxa (22.913 </a:t>
            </a:r>
            <a:r>
              <a:rPr lang="en-US" dirty="0" err="1"/>
              <a:t>Archaea</a:t>
            </a:r>
            <a:r>
              <a:rPr lang="en-US" dirty="0"/>
              <a:t>, 513.121 Bacteria, 62.436 </a:t>
            </a:r>
            <a:r>
              <a:rPr lang="en-US" dirty="0" err="1"/>
              <a:t>Eukaryota</a:t>
            </a:r>
            <a:r>
              <a:rPr lang="en-US" dirty="0"/>
              <a:t>).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probes are distributed across eight arrays (~1 million per array) which together result in a </a:t>
            </a:r>
            <a:r>
              <a:rPr lang="en-US" dirty="0" smtClean="0"/>
              <a:t>4bp </a:t>
            </a:r>
            <a:r>
              <a:rPr lang="en-US" dirty="0"/>
              <a:t>tiling.</a:t>
            </a:r>
          </a:p>
          <a:p>
            <a:r>
              <a:rPr lang="en-US" dirty="0"/>
              <a:t>Every array is an independent array with 32bp tiling, so if one array </a:t>
            </a:r>
            <a:r>
              <a:rPr lang="en-US" dirty="0" smtClean="0"/>
              <a:t>fails, </a:t>
            </a:r>
            <a:r>
              <a:rPr lang="en-US" dirty="0"/>
              <a:t>it effects all parts of the taxonomy equally. </a:t>
            </a:r>
            <a:endParaRPr lang="en-US" dirty="0" smtClean="0"/>
          </a:p>
          <a:p>
            <a:r>
              <a:rPr lang="en-US" dirty="0" smtClean="0"/>
              <a:t>From </a:t>
            </a:r>
            <a:r>
              <a:rPr lang="en-US" dirty="0"/>
              <a:t>the eight capture arrays an in solution array was established.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0891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othecary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Apothecary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3000"/>
            <a:satMod val="14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atMod val="170000"/>
              </a:schemeClr>
              <a:schemeClr val="phClr">
                <a:shade val="70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Apothecary.thmx</Template>
  <TotalTime>82860</TotalTime>
  <Words>552</Words>
  <Application>Microsoft Macintosh PowerPoint</Application>
  <PresentationFormat>On-screen Show (4:3)</PresentationFormat>
  <Paragraphs>106</Paragraphs>
  <Slides>22</Slides>
  <Notes>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Apothecary</vt:lpstr>
      <vt:lpstr>Microsoft Word Document</vt:lpstr>
      <vt:lpstr>Ron’s Pathogen Meeting Presentation</vt:lpstr>
      <vt:lpstr>What Do I actually Do?</vt:lpstr>
      <vt:lpstr>HOPS</vt:lpstr>
      <vt:lpstr>DB Pipeline</vt:lpstr>
      <vt:lpstr>What Did it look like</vt:lpstr>
      <vt:lpstr>What was the fix</vt:lpstr>
      <vt:lpstr>What was the Problem</vt:lpstr>
      <vt:lpstr>16S Capture</vt:lpstr>
      <vt:lpstr>Introduction</vt:lpstr>
      <vt:lpstr>Introduction</vt:lpstr>
      <vt:lpstr>Mock Community Composition</vt:lpstr>
      <vt:lpstr>Results Capture and Shotgun</vt:lpstr>
      <vt:lpstr>PowerPoint Presentation</vt:lpstr>
      <vt:lpstr>PowerPoint Presentation</vt:lpstr>
      <vt:lpstr>PowerPoint Presentation</vt:lpstr>
      <vt:lpstr>PowerPoint Presentation</vt:lpstr>
      <vt:lpstr>Correlation</vt:lpstr>
      <vt:lpstr>The twilight Zone</vt:lpstr>
      <vt:lpstr>ToDos</vt:lpstr>
      <vt:lpstr>PowerPoint Presentation</vt:lpstr>
      <vt:lpstr>PowerPoint Presentation</vt:lpstr>
      <vt:lpstr>PowerPoint Presentation</vt:lpstr>
    </vt:vector>
  </TitlesOfParts>
  <Company>MPI SHH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16S Capture Efficiency</dc:title>
  <dc:creator>Ron Huebler</dc:creator>
  <cp:lastModifiedBy>Ron Huebler</cp:lastModifiedBy>
  <cp:revision>21</cp:revision>
  <dcterms:created xsi:type="dcterms:W3CDTF">2019-05-21T16:40:51Z</dcterms:created>
  <dcterms:modified xsi:type="dcterms:W3CDTF">2020-03-19T12:50:12Z</dcterms:modified>
</cp:coreProperties>
</file>

<file path=docProps/thumbnail.jpeg>
</file>